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3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0"/>
            <a:ext cx="2555776" cy="82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0"/>
            <a:ext cx="2555776" cy="82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5B8E4-FE2E-4D90-A3C4-0E5A4A27E973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E31A8-BB78-466F-AC55-5FE2634A3AC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571613"/>
            <a:ext cx="8229600" cy="642942"/>
          </a:xfrm>
        </p:spPr>
        <p:txBody>
          <a:bodyPr/>
          <a:lstStyle/>
          <a:p>
            <a:r>
              <a:rPr lang="zh-CN" altLang="en-US" dirty="0" smtClean="0"/>
              <a:t>工业机器人的组成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285992"/>
            <a:ext cx="5143496" cy="409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72198" y="3071810"/>
            <a:ext cx="24449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控制系统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机械手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手持编程器或示教器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dirty="0" smtClean="0"/>
              <a:t>连接电缆</a:t>
            </a:r>
            <a:endParaRPr lang="en-US" altLang="zh-CN" dirty="0" smtClean="0"/>
          </a:p>
          <a:p>
            <a:endParaRPr lang="en-US" altLang="zh-CN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214422"/>
            <a:ext cx="8229600" cy="757230"/>
          </a:xfrm>
        </p:spPr>
        <p:txBody>
          <a:bodyPr/>
          <a:lstStyle/>
          <a:p>
            <a:r>
              <a:rPr lang="zh-CN" altLang="en-US" dirty="0" smtClean="0"/>
              <a:t>手持操作器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2856"/>
            <a:ext cx="3589763" cy="373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635896" y="980728"/>
          <a:ext cx="5256584" cy="5604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195"/>
                <a:gridCol w="4707389"/>
              </a:tblGrid>
              <a:tr h="335516">
                <a:tc>
                  <a:txBody>
                    <a:bodyPr/>
                    <a:lstStyle/>
                    <a:p>
                      <a:pPr marL="110490" algn="l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300" spc="5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序号</a:t>
                      </a:r>
                      <a:endParaRPr lang="zh-CN" sz="13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300" spc="5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说明</a:t>
                      </a:r>
                      <a:endParaRPr lang="zh-CN" sz="13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263276">
                <a:tc>
                  <a:txBody>
                    <a:bodyPr/>
                    <a:lstStyle/>
                    <a:p>
                      <a:pPr marL="189230" marR="189865" algn="l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1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 algn="l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300" spc="5" dirty="0" err="1">
                          <a:latin typeface="+mn-ea"/>
                          <a:ea typeface="+mn-ea"/>
                          <a:cs typeface="Times New Roman"/>
                        </a:rPr>
                        <a:t>用</a:t>
                      </a:r>
                      <a:r>
                        <a:rPr lang="en-US" sz="1300" dirty="0" err="1">
                          <a:latin typeface="+mn-ea"/>
                          <a:ea typeface="+mn-ea"/>
                          <a:cs typeface="Times New Roman"/>
                        </a:rPr>
                        <a:t>于</a:t>
                      </a:r>
                      <a:r>
                        <a:rPr lang="en-US" sz="1300" spc="5" dirty="0" err="1">
                          <a:latin typeface="+mn-ea"/>
                          <a:ea typeface="+mn-ea"/>
                          <a:cs typeface="Times New Roman"/>
                        </a:rPr>
                        <a:t>拔</a:t>
                      </a:r>
                      <a:r>
                        <a:rPr lang="en-US" sz="1300" dirty="0" err="1">
                          <a:latin typeface="+mn-ea"/>
                          <a:ea typeface="+mn-ea"/>
                          <a:cs typeface="Times New Roman"/>
                        </a:rPr>
                        <a:t>下</a:t>
                      </a:r>
                      <a:r>
                        <a:rPr lang="en-US" sz="1300" spc="-6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sm</a:t>
                      </a:r>
                      <a:r>
                        <a:rPr lang="en-US" sz="1300" spc="5" dirty="0">
                          <a:latin typeface="+mn-ea"/>
                          <a:ea typeface="+mn-ea"/>
                          <a:cs typeface="Times New Roman"/>
                        </a:rPr>
                        <a:t>a</a:t>
                      </a:r>
                      <a:r>
                        <a:rPr lang="en-US" sz="1300" spc="-5" dirty="0">
                          <a:latin typeface="+mn-ea"/>
                          <a:ea typeface="+mn-ea"/>
                          <a:cs typeface="Times New Roman"/>
                        </a:rPr>
                        <a:t>rt</a:t>
                      </a: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P</a:t>
                      </a:r>
                      <a:r>
                        <a:rPr lang="en-US" sz="1300" spc="5" dirty="0">
                          <a:latin typeface="+mn-ea"/>
                          <a:ea typeface="+mn-ea"/>
                          <a:cs typeface="Times New Roman"/>
                        </a:rPr>
                        <a:t>A</a:t>
                      </a: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D</a:t>
                      </a:r>
                      <a:r>
                        <a:rPr lang="en-US" sz="1300" spc="-65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sz="1300" spc="5" dirty="0" err="1">
                          <a:latin typeface="+mn-ea"/>
                          <a:ea typeface="+mn-ea"/>
                          <a:cs typeface="Times New Roman"/>
                        </a:rPr>
                        <a:t>的按钮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598795">
                <a:tc>
                  <a:txBody>
                    <a:bodyPr/>
                    <a:lstStyle/>
                    <a:p>
                      <a:pPr marL="189230" marR="189865" algn="l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2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 marR="17145" algn="l">
                        <a:lnSpc>
                          <a:spcPct val="69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endParaRPr lang="en-US" altLang="zh-CN" sz="1300" dirty="0" smtClean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73025" marR="17145" algn="l">
                        <a:lnSpc>
                          <a:spcPct val="69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 smtClean="0">
                          <a:latin typeface="+mn-ea"/>
                          <a:ea typeface="+mn-ea"/>
                          <a:cs typeface="Times New Roman"/>
                        </a:rPr>
                        <a:t>用于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调出连接管理器的钥匙开关</a:t>
                      </a:r>
                      <a:r>
                        <a:rPr lang="zh-CN" sz="1300" spc="30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只有当钥匙插入时，方可转动</a:t>
                      </a:r>
                      <a:r>
                        <a:rPr lang="zh-CN" sz="1300" dirty="0" smtClean="0">
                          <a:latin typeface="+mn-ea"/>
                          <a:ea typeface="+mn-ea"/>
                          <a:cs typeface="Times New Roman"/>
                        </a:rPr>
                        <a:t>开</a:t>
                      </a:r>
                      <a:r>
                        <a:rPr lang="zh-CN" sz="1300" spc="5" dirty="0" smtClean="0">
                          <a:latin typeface="+mn-ea"/>
                          <a:ea typeface="+mn-ea"/>
                          <a:cs typeface="Times New Roman"/>
                        </a:rPr>
                        <a:t>关。</a:t>
                      </a:r>
                      <a:endParaRPr lang="en-US" altLang="zh-CN" sz="1300" spc="0" dirty="0" smtClean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73025" marR="17145" algn="l">
                        <a:lnSpc>
                          <a:spcPct val="69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zh-CN" sz="1300" spc="5" dirty="0" smtClean="0">
                          <a:latin typeface="+mn-ea"/>
                          <a:ea typeface="+mn-ea"/>
                          <a:cs typeface="Times New Roman"/>
                        </a:rPr>
                        <a:t>可</a:t>
                      </a:r>
                      <a:r>
                        <a:rPr lang="zh-CN" sz="1300" dirty="0" smtClean="0">
                          <a:latin typeface="+mn-ea"/>
                          <a:ea typeface="+mn-ea"/>
                          <a:cs typeface="Times New Roman"/>
                        </a:rPr>
                        <a:t>以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通过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连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接管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理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器切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换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运行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模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式。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49096">
                <a:tc>
                  <a:txBody>
                    <a:bodyPr/>
                    <a:lstStyle/>
                    <a:p>
                      <a:pPr marL="189230" marR="189865" algn="l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3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 marR="73660">
                        <a:lnSpc>
                          <a:spcPct val="69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紧急停止键</a:t>
                      </a:r>
                      <a:r>
                        <a:rPr lang="zh-CN" sz="1300" spc="15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用于在危险情况下关停机器人</a:t>
                      </a:r>
                      <a:r>
                        <a:rPr lang="zh-CN" sz="1300" spc="10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紧急停止键在被按下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 时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将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自行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闭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锁。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251636">
                <a:tc>
                  <a:txBody>
                    <a:bodyPr/>
                    <a:lstStyle/>
                    <a:p>
                      <a:pPr marL="189230" marR="189865" algn="l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4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3D</a:t>
                      </a:r>
                      <a:r>
                        <a:rPr lang="en-US" sz="1300" spc="-15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鼠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标</a:t>
                      </a:r>
                      <a:r>
                        <a:rPr lang="zh-CN" sz="1300" spc="35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用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于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手动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移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动机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器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人。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35516">
                <a:tc>
                  <a:txBody>
                    <a:bodyPr/>
                    <a:lstStyle/>
                    <a:p>
                      <a:pPr marL="187960" marR="190500" algn="l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5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移动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键</a:t>
                      </a:r>
                      <a:r>
                        <a:rPr lang="zh-CN" sz="1300" spc="35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用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于手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动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移动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机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器人。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35516">
                <a:tc>
                  <a:txBody>
                    <a:bodyPr/>
                    <a:lstStyle/>
                    <a:p>
                      <a:pPr marL="187960" marR="190500" algn="l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6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用于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设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定程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序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倍率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的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按键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35516">
                <a:tc>
                  <a:txBody>
                    <a:bodyPr/>
                    <a:lstStyle/>
                    <a:p>
                      <a:pPr marL="187960" marR="190500" algn="l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7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用于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设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定手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动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倍率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的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按键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84635">
                <a:tc>
                  <a:txBody>
                    <a:bodyPr/>
                    <a:lstStyle/>
                    <a:p>
                      <a:pPr marL="187960" marR="190500" algn="l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8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主菜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单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按键</a:t>
                      </a:r>
                      <a:r>
                        <a:rPr lang="zh-CN" sz="1300" spc="30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用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来在</a:t>
                      </a:r>
                      <a:r>
                        <a:rPr lang="zh-CN" sz="1300" spc="-12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sz="1300" spc="5" dirty="0" err="1">
                          <a:latin typeface="+mn-ea"/>
                          <a:ea typeface="+mn-ea"/>
                          <a:cs typeface="Times New Roman"/>
                        </a:rPr>
                        <a:t>s</a:t>
                      </a:r>
                      <a:r>
                        <a:rPr lang="en-US" sz="1300" spc="-5" dirty="0" err="1">
                          <a:latin typeface="+mn-ea"/>
                          <a:ea typeface="+mn-ea"/>
                          <a:cs typeface="Times New Roman"/>
                        </a:rPr>
                        <a:t>m</a:t>
                      </a:r>
                      <a:r>
                        <a:rPr lang="en-US" sz="1300" dirty="0" err="1">
                          <a:latin typeface="+mn-ea"/>
                          <a:ea typeface="+mn-ea"/>
                          <a:cs typeface="Times New Roman"/>
                        </a:rPr>
                        <a:t>a</a:t>
                      </a:r>
                      <a:r>
                        <a:rPr lang="en-US" sz="1300" spc="-5" dirty="0" err="1">
                          <a:latin typeface="+mn-ea"/>
                          <a:ea typeface="+mn-ea"/>
                          <a:cs typeface="Times New Roman"/>
                        </a:rPr>
                        <a:t>r</a:t>
                      </a:r>
                      <a:r>
                        <a:rPr lang="en-US" sz="1300" spc="5" dirty="0" err="1">
                          <a:latin typeface="+mn-ea"/>
                          <a:ea typeface="+mn-ea"/>
                          <a:cs typeface="Times New Roman"/>
                        </a:rPr>
                        <a:t>t</a:t>
                      </a:r>
                      <a:r>
                        <a:rPr lang="en-US" sz="1300" dirty="0" err="1">
                          <a:latin typeface="+mn-ea"/>
                          <a:ea typeface="+mn-ea"/>
                          <a:cs typeface="Times New Roman"/>
                        </a:rPr>
                        <a:t>HMI</a:t>
                      </a:r>
                      <a:r>
                        <a:rPr lang="en-US" sz="1300" spc="-12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上将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菜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单项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显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示出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来。</a:t>
                      </a:r>
                    </a:p>
                  </a:txBody>
                  <a:tcPr marL="0" marR="0" marT="0" marB="0" anchor="ctr"/>
                </a:tc>
              </a:tr>
              <a:tr h="419394">
                <a:tc>
                  <a:txBody>
                    <a:bodyPr/>
                    <a:lstStyle/>
                    <a:p>
                      <a:pPr marL="187960" marR="190500" algn="l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9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 marR="73025">
                        <a:lnSpc>
                          <a:spcPct val="69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工艺键</a:t>
                      </a:r>
                      <a:r>
                        <a:rPr lang="zh-CN" sz="1300" spc="15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工艺键主要用于设定工艺程序包中的参数</a:t>
                      </a:r>
                      <a:r>
                        <a:rPr lang="zh-CN" sz="1300" spc="15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其确切的功能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 取决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于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所安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装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的工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艺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程序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包。</a:t>
                      </a:r>
                    </a:p>
                  </a:txBody>
                  <a:tcPr marL="0" marR="0" marT="0" marB="0" anchor="ctr"/>
                </a:tc>
              </a:tr>
              <a:tr h="335516">
                <a:tc>
                  <a:txBody>
                    <a:bodyPr/>
                    <a:lstStyle/>
                    <a:p>
                      <a:pPr marL="153035" marR="155575" algn="l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en-US" sz="1300" spc="-5" dirty="0">
                          <a:latin typeface="+mn-ea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0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启动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键</a:t>
                      </a:r>
                      <a:r>
                        <a:rPr lang="zh-CN" sz="1300" spc="35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通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过启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动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键可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启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动一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个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程序。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503274">
                <a:tc>
                  <a:txBody>
                    <a:bodyPr/>
                    <a:lstStyle/>
                    <a:p>
                      <a:pPr marL="153035" marR="155575" algn="l">
                        <a:lnSpc>
                          <a:spcPts val="1345"/>
                        </a:lnSpc>
                        <a:spcAft>
                          <a:spcPts val="0"/>
                        </a:spcAft>
                      </a:pPr>
                      <a:r>
                        <a:rPr lang="en-US" sz="1300" spc="-5" dirty="0">
                          <a:latin typeface="+mn-ea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1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 marR="134620">
                        <a:lnSpc>
                          <a:spcPct val="69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逆向启动键</a:t>
                      </a:r>
                      <a:r>
                        <a:rPr lang="zh-CN" sz="1300" spc="25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用逆向启动键可逆向启动一个程序</a:t>
                      </a:r>
                      <a:r>
                        <a:rPr lang="zh-CN" sz="1300" spc="25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en-US" sz="1300" dirty="0" err="1" smtClean="0">
                          <a:latin typeface="+mn-ea"/>
                          <a:ea typeface="+mn-ea"/>
                          <a:cs typeface="Times New Roman"/>
                        </a:rPr>
                        <a:t>程序将逐步运</a:t>
                      </a:r>
                      <a:r>
                        <a:rPr lang="en-US" sz="1300" spc="5" dirty="0" err="1" smtClean="0">
                          <a:latin typeface="+mn-ea"/>
                          <a:ea typeface="+mn-ea"/>
                          <a:cs typeface="Times New Roman"/>
                        </a:rPr>
                        <a:t>行</a:t>
                      </a:r>
                      <a:r>
                        <a:rPr lang="en-US" sz="1300" spc="5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333481">
                <a:tc>
                  <a:txBody>
                    <a:bodyPr/>
                    <a:lstStyle/>
                    <a:p>
                      <a:pPr marL="153035" marR="155575" algn="l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300" spc="-5" dirty="0">
                          <a:latin typeface="+mn-ea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2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停止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键</a:t>
                      </a:r>
                      <a:r>
                        <a:rPr lang="zh-CN" sz="1300" spc="35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用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停止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键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可暂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停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正运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行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中的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程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序。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723629">
                <a:tc>
                  <a:txBody>
                    <a:bodyPr/>
                    <a:lstStyle/>
                    <a:p>
                      <a:pPr marL="153035" marR="155575" algn="l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en-US" sz="1300" spc="-5" dirty="0">
                          <a:latin typeface="+mn-ea"/>
                          <a:ea typeface="+mn-ea"/>
                          <a:cs typeface="Times New Roman"/>
                        </a:rPr>
                        <a:t>1</a:t>
                      </a: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3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ts val="1350"/>
                        </a:lnSpc>
                        <a:spcAft>
                          <a:spcPts val="0"/>
                        </a:spcAft>
                      </a:pP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键盘</a:t>
                      </a:r>
                      <a:r>
                        <a:rPr lang="zh-CN" sz="1300" dirty="0" smtClean="0">
                          <a:latin typeface="+mn-ea"/>
                          <a:ea typeface="+mn-ea"/>
                          <a:cs typeface="Times New Roman"/>
                        </a:rPr>
                        <a:t>按键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73025" marR="123190">
                        <a:lnSpc>
                          <a:spcPct val="68000"/>
                        </a:lnSpc>
                        <a:spcAft>
                          <a:spcPts val="0"/>
                        </a:spcAft>
                      </a:pP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显示键盘</a:t>
                      </a:r>
                      <a:r>
                        <a:rPr lang="zh-CN" sz="1300" spc="25" dirty="0">
                          <a:latin typeface="+mn-ea"/>
                          <a:ea typeface="+mn-ea"/>
                          <a:cs typeface="Times New Roman"/>
                        </a:rPr>
                        <a:t>。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通常不必特地将键盘显示出来，</a:t>
                      </a:r>
                      <a:r>
                        <a:rPr lang="en-US" sz="1300" dirty="0" err="1">
                          <a:latin typeface="+mn-ea"/>
                          <a:ea typeface="+mn-ea"/>
                          <a:cs typeface="Times New Roman"/>
                        </a:rPr>
                        <a:t>sm</a:t>
                      </a:r>
                      <a:r>
                        <a:rPr lang="en-US" sz="1300" spc="-5" dirty="0" err="1">
                          <a:latin typeface="+mn-ea"/>
                          <a:ea typeface="+mn-ea"/>
                          <a:cs typeface="Times New Roman"/>
                        </a:rPr>
                        <a:t>a</a:t>
                      </a:r>
                      <a:r>
                        <a:rPr lang="en-US" sz="1300" dirty="0" err="1">
                          <a:latin typeface="+mn-ea"/>
                          <a:ea typeface="+mn-ea"/>
                          <a:cs typeface="Times New Roman"/>
                        </a:rPr>
                        <a:t>r</a:t>
                      </a:r>
                      <a:r>
                        <a:rPr lang="en-US" sz="1300" spc="-5" dirty="0" err="1">
                          <a:latin typeface="+mn-ea"/>
                          <a:ea typeface="+mn-ea"/>
                          <a:cs typeface="Times New Roman"/>
                        </a:rPr>
                        <a:t>t</a:t>
                      </a:r>
                      <a:r>
                        <a:rPr lang="en-US" sz="1300" dirty="0" err="1">
                          <a:latin typeface="+mn-ea"/>
                          <a:ea typeface="+mn-ea"/>
                          <a:cs typeface="Times New Roman"/>
                        </a:rPr>
                        <a:t>HMI</a:t>
                      </a:r>
                      <a:r>
                        <a:rPr lang="en-US" sz="1300" dirty="0">
                          <a:latin typeface="+mn-ea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sz="1300" spc="190" dirty="0"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可识别需要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 通过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键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盘输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入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的情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况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并自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动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显示</a:t>
                      </a:r>
                      <a:r>
                        <a:rPr lang="zh-CN" sz="1300" dirty="0">
                          <a:latin typeface="+mn-ea"/>
                          <a:ea typeface="+mn-ea"/>
                          <a:cs typeface="Times New Roman"/>
                        </a:rPr>
                        <a:t>键</a:t>
                      </a:r>
                      <a:r>
                        <a:rPr lang="zh-CN" sz="1300" spc="5" dirty="0">
                          <a:latin typeface="+mn-ea"/>
                          <a:ea typeface="+mn-ea"/>
                          <a:cs typeface="Times New Roman"/>
                        </a:rPr>
                        <a:t>盘。</a:t>
                      </a:r>
                      <a:endParaRPr lang="zh-CN" sz="1300" dirty="0"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52736"/>
            <a:ext cx="8229600" cy="126128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手持操作器</a:t>
            </a:r>
            <a:endParaRPr lang="en-US" altLang="zh-CN" dirty="0" smtClean="0"/>
          </a:p>
          <a:p>
            <a:pPr>
              <a:buNone/>
            </a:pPr>
            <a:r>
              <a:rPr lang="en-US" altLang="zh-CN" sz="2800" dirty="0" smtClean="0"/>
              <a:t>       ---</a:t>
            </a:r>
            <a:r>
              <a:rPr lang="zh-CN" altLang="en-US" sz="2800" dirty="0" smtClean="0"/>
              <a:t>背面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157011" y="2780928"/>
            <a:ext cx="398698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zh-CN" altLang="en-US" sz="3200" dirty="0" smtClean="0"/>
              <a:t>、确认开关</a:t>
            </a:r>
            <a:endParaRPr lang="en-US" altLang="zh-CN" sz="3200" dirty="0" smtClean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 smtClean="0"/>
              <a:t>、启动键（绿色）</a:t>
            </a:r>
            <a:endParaRPr lang="en-US" altLang="zh-CN" sz="3200" dirty="0" smtClean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 smtClean="0"/>
              <a:t>、确认开关</a:t>
            </a:r>
            <a:endParaRPr lang="en-US" altLang="zh-CN" sz="3200" dirty="0" smtClean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 smtClean="0"/>
              <a:t>、</a:t>
            </a:r>
            <a:r>
              <a:rPr lang="en-US" altLang="zh-CN" sz="3200" dirty="0" smtClean="0"/>
              <a:t>USB</a:t>
            </a:r>
            <a:r>
              <a:rPr lang="zh-CN" altLang="en-US" sz="3200" dirty="0" smtClean="0"/>
              <a:t>接口</a:t>
            </a:r>
            <a:endParaRPr lang="en-US" altLang="zh-CN" sz="3200" dirty="0" smtClean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 smtClean="0"/>
              <a:t>、确认开关</a:t>
            </a:r>
            <a:endParaRPr lang="en-US" altLang="zh-CN" sz="3200" dirty="0" smtClean="0"/>
          </a:p>
          <a:p>
            <a:pPr marL="514350" indent="-514350">
              <a:buFont typeface="+mj-ea"/>
              <a:buAutoNum type="circleNumDbPlain"/>
            </a:pPr>
            <a:r>
              <a:rPr lang="zh-CN" altLang="en-US" sz="3200" dirty="0" smtClean="0"/>
              <a:t>、型号铭牌</a:t>
            </a:r>
            <a:endParaRPr lang="zh-CN" altLang="en-US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060848"/>
            <a:ext cx="4329137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0648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71808"/>
          </a:xfrm>
        </p:spPr>
        <p:txBody>
          <a:bodyPr/>
          <a:lstStyle/>
          <a:p>
            <a:r>
              <a:rPr lang="zh-CN" altLang="en-US" dirty="0" smtClean="0"/>
              <a:t>机器人编程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自动完成任务，可重复</a:t>
            </a:r>
            <a:endParaRPr lang="en-US" altLang="zh-CN" dirty="0" smtClean="0"/>
          </a:p>
          <a:p>
            <a:r>
              <a:rPr lang="zh-CN" altLang="en-US" dirty="0" smtClean="0"/>
              <a:t>控制器要预知大量信息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机器人的位置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工具的位置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动作类型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速度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加速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等候条件、分支、其它相关信息</a:t>
            </a:r>
            <a:endParaRPr lang="zh-CN" alt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857760"/>
            <a:ext cx="8711595" cy="139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43240" y="4572008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KUKA</a:t>
            </a:r>
            <a:r>
              <a:rPr lang="zh-CN" altLang="en-US" dirty="0" smtClean="0">
                <a:solidFill>
                  <a:srgbClr val="FF0000"/>
                </a:solidFill>
              </a:rPr>
              <a:t>　</a:t>
            </a:r>
            <a:r>
              <a:rPr lang="en-US" altLang="zh-CN" dirty="0" smtClean="0">
                <a:solidFill>
                  <a:srgbClr val="FF0000"/>
                </a:solidFill>
              </a:rPr>
              <a:t>Robot</a:t>
            </a:r>
            <a:r>
              <a:rPr lang="zh-CN" altLang="en-US" dirty="0" smtClean="0">
                <a:solidFill>
                  <a:srgbClr val="FF0000"/>
                </a:solidFill>
              </a:rPr>
              <a:t>　专用语言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32656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85924"/>
          </a:xfrm>
        </p:spPr>
        <p:txBody>
          <a:bodyPr/>
          <a:lstStyle/>
          <a:p>
            <a:r>
              <a:rPr lang="zh-CN" altLang="en-US" dirty="0" smtClean="0"/>
              <a:t>机器人编程方法</a:t>
            </a:r>
            <a:r>
              <a:rPr lang="en-US" altLang="zh-CN" dirty="0" smtClean="0"/>
              <a:t>---</a:t>
            </a:r>
            <a:r>
              <a:rPr lang="zh-CN" altLang="en-US" dirty="0" smtClean="0"/>
              <a:t>示教法在线编程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手操器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输送装置、焊接设备等外围装置均已安装完毕</a:t>
            </a:r>
            <a:endParaRPr lang="en-US" altLang="zh-CN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3000372"/>
            <a:ext cx="374389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500166" y="3929066"/>
            <a:ext cx="26981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简单、直观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效率低、成本高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428736"/>
            <a:ext cx="7072362" cy="4186254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机器人编程方法</a:t>
            </a:r>
            <a:r>
              <a:rPr lang="en-US" altLang="zh-CN" dirty="0" smtClean="0"/>
              <a:t>---</a:t>
            </a:r>
            <a:r>
              <a:rPr lang="zh-CN" altLang="en-US" dirty="0" smtClean="0"/>
              <a:t>离线编程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离线编程软件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工件和环境的</a:t>
            </a:r>
            <a:r>
              <a:rPr lang="en-US" altLang="zh-CN" sz="2000" dirty="0" smtClean="0"/>
              <a:t>CAD</a:t>
            </a:r>
            <a:r>
              <a:rPr lang="zh-CN" altLang="en-US" sz="2000" dirty="0" smtClean="0"/>
              <a:t>数据</a:t>
            </a:r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  <a:p>
            <a:pPr>
              <a:buFont typeface="Wingdings" pitchFamily="2" charset="2"/>
              <a:buChar char="l"/>
            </a:pPr>
            <a:r>
              <a:rPr lang="zh-CN" altLang="en-US" dirty="0" smtClean="0"/>
              <a:t>离线编程的步骤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程序设计制造单元的部件（生成或导入</a:t>
            </a:r>
            <a:r>
              <a:rPr lang="en-US" altLang="zh-CN" sz="2000" dirty="0" smtClean="0"/>
              <a:t>CAD</a:t>
            </a:r>
            <a:r>
              <a:rPr lang="zh-CN" altLang="en-US" sz="2000" dirty="0" smtClean="0"/>
              <a:t>工件数据，生成机器人运动系统、工具和装置）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描述工作单元的几何特征（生成工作点和轨迹，校准机器人、装置和工件，设计机器人托架和地基图）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编程和模拟（生成模拟程序，模拟加工过程，检查机器人运动情况，碰撞和工作空间检查，循环时间分析，生成机器人）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endParaRPr lang="en-US" altLang="zh-CN" sz="2000" dirty="0" smtClean="0"/>
          </a:p>
          <a:p>
            <a:pPr>
              <a:buFont typeface="Wingdings" pitchFamily="2" charset="2"/>
              <a:buChar char="l"/>
            </a:pPr>
            <a:endParaRPr lang="en-US" altLang="zh-CN" sz="20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7447" y="1428736"/>
            <a:ext cx="3066553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806763" cy="533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428736"/>
            <a:ext cx="4071966" cy="418625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机器人的安全性</a:t>
            </a:r>
            <a:endParaRPr lang="en-US" altLang="zh-CN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/>
              <a:t>隔离性防护装置：防护栅、防护门等</a:t>
            </a:r>
            <a:endParaRPr lang="en-US" altLang="zh-CN" sz="2000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/>
              <a:t>轴范围限制装置</a:t>
            </a:r>
            <a:endParaRPr lang="en-US" altLang="zh-CN" sz="2000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/>
              <a:t>防护门及具有关闭功能监控的门触点</a:t>
            </a:r>
            <a:endParaRPr lang="en-US" altLang="zh-CN" sz="2000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/>
              <a:t>急停键</a:t>
            </a:r>
            <a:endParaRPr lang="en-US" altLang="zh-CN" sz="2000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/>
              <a:t>钥匙开关</a:t>
            </a:r>
            <a:endParaRPr lang="en-US" altLang="zh-CN" sz="2000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 dirty="0" smtClean="0"/>
              <a:t>内置的</a:t>
            </a:r>
            <a:r>
              <a:rPr lang="en-US" altLang="zh-CN" sz="2000" dirty="0" smtClean="0"/>
              <a:t>KRC4</a:t>
            </a:r>
            <a:r>
              <a:rPr lang="zh-CN" altLang="en-US" sz="2000" dirty="0" smtClean="0"/>
              <a:t>安全控制器</a:t>
            </a:r>
            <a:endParaRPr lang="en-US" altLang="zh-CN" sz="2000" dirty="0" smtClean="0"/>
          </a:p>
          <a:p>
            <a:pPr marL="457200" indent="-457200">
              <a:buFont typeface="+mj-ea"/>
              <a:buAutoNum type="circleNumDbPlain"/>
            </a:pP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endParaRPr lang="en-US" altLang="zh-CN" sz="2000" dirty="0" smtClean="0"/>
          </a:p>
          <a:p>
            <a:pPr>
              <a:buNone/>
            </a:pPr>
            <a:endParaRPr lang="en-US" altLang="zh-CN" sz="20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48" y="1643050"/>
            <a:ext cx="465664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实例：</a:t>
            </a:r>
            <a:r>
              <a:rPr lang="en-US" altLang="zh-CN" dirty="0" smtClean="0"/>
              <a:t>KR </a:t>
            </a:r>
            <a:r>
              <a:rPr lang="en-US" altLang="zh-CN" dirty="0" smtClean="0"/>
              <a:t>300-2 PA </a:t>
            </a:r>
            <a:r>
              <a:rPr lang="zh-CN" altLang="en-US" dirty="0" smtClean="0"/>
              <a:t>卸</a:t>
            </a:r>
            <a:r>
              <a:rPr lang="zh-CN" altLang="en-US" dirty="0" smtClean="0"/>
              <a:t>码垛机器人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4373533" cy="337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4509120"/>
            <a:ext cx="4878582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7744" y="692696"/>
            <a:ext cx="6347048" cy="11430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实例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LBR </a:t>
            </a:r>
            <a:r>
              <a:rPr lang="en-US" altLang="zh-CN" dirty="0" err="1" smtClean="0"/>
              <a:t>iiwa</a:t>
            </a:r>
            <a:r>
              <a:rPr lang="en-US" altLang="zh-CN" dirty="0" smtClean="0"/>
              <a:t> </a:t>
            </a:r>
            <a:r>
              <a:rPr lang="zh-CN" altLang="en-US" dirty="0" smtClean="0"/>
              <a:t>机器人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6"/>
            <a:ext cx="1296144" cy="6247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4281" y="2132856"/>
            <a:ext cx="7039719" cy="330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3429000"/>
            <a:ext cx="3610744" cy="190080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线性滑轨</a:t>
            </a:r>
            <a:endParaRPr lang="en-US" altLang="zh-CN" dirty="0" smtClean="0"/>
          </a:p>
          <a:p>
            <a:r>
              <a:rPr lang="zh-CN" altLang="en-US" dirty="0" smtClean="0"/>
              <a:t>外部轴（旋转台）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060848"/>
            <a:ext cx="50292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275749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外围设备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工具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保护装置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皮带输送机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工作平台</a:t>
            </a:r>
            <a:endParaRPr lang="en-US" altLang="zh-CN" sz="20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000" dirty="0" smtClean="0"/>
              <a:t>传感器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36" y="3643314"/>
            <a:ext cx="2454496" cy="2947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1500174"/>
            <a:ext cx="342902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72198" y="4214818"/>
            <a:ext cx="21907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7620" y="1357298"/>
            <a:ext cx="1752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57230"/>
          </a:xfrm>
        </p:spPr>
        <p:txBody>
          <a:bodyPr/>
          <a:lstStyle/>
          <a:p>
            <a:r>
              <a:rPr lang="zh-CN" altLang="en-US" dirty="0" smtClean="0"/>
              <a:t>机械手</a:t>
            </a:r>
            <a:r>
              <a:rPr lang="en-US" altLang="zh-CN" dirty="0" smtClean="0"/>
              <a:t>---</a:t>
            </a:r>
            <a:r>
              <a:rPr lang="zh-CN" altLang="en-US" dirty="0" smtClean="0"/>
              <a:t>机器人机械系统的主体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2714620"/>
            <a:ext cx="49911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72198" y="3786190"/>
            <a:ext cx="1574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 </a:t>
            </a:r>
            <a:r>
              <a:rPr lang="zh-CN" altLang="en-US" dirty="0" smtClean="0"/>
              <a:t>轴（关节）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 smtClean="0"/>
              <a:t>伺服电机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 smtClean="0"/>
              <a:t>减速器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57230"/>
          </a:xfrm>
        </p:spPr>
        <p:txBody>
          <a:bodyPr/>
          <a:lstStyle/>
          <a:p>
            <a:r>
              <a:rPr lang="zh-CN" altLang="en-US" dirty="0" smtClean="0"/>
              <a:t>机械手机械零部件的组成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571744"/>
            <a:ext cx="5600700" cy="375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355976" y="4005064"/>
            <a:ext cx="316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2400" dirty="0" smtClean="0"/>
              <a:t>底座</a:t>
            </a:r>
            <a:endParaRPr lang="en-US" altLang="zh-CN" sz="2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400" dirty="0" smtClean="0"/>
              <a:t>转盘</a:t>
            </a:r>
            <a:endParaRPr lang="en-US" altLang="zh-CN" sz="2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400" dirty="0" smtClean="0"/>
              <a:t>平衡配重</a:t>
            </a:r>
            <a:endParaRPr lang="en-US" altLang="zh-CN" sz="2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400" dirty="0" smtClean="0"/>
              <a:t>连杆臂</a:t>
            </a:r>
            <a:endParaRPr lang="en-US" altLang="zh-CN" sz="2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400" dirty="0" smtClean="0"/>
              <a:t>手臂</a:t>
            </a:r>
            <a:endParaRPr lang="en-US" altLang="zh-CN" sz="2400" dirty="0" smtClean="0"/>
          </a:p>
          <a:p>
            <a:pPr marL="342900" indent="-342900">
              <a:buFont typeface="+mj-ea"/>
              <a:buAutoNum type="circleNumDbPlain"/>
            </a:pPr>
            <a:r>
              <a:rPr lang="zh-CN" altLang="en-US" sz="2400" dirty="0" smtClean="0"/>
              <a:t>手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6447660" cy="1143000"/>
          </a:xfrm>
        </p:spPr>
        <p:txBody>
          <a:bodyPr/>
          <a:lstStyle/>
          <a:p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14422"/>
            <a:ext cx="8229600" cy="757230"/>
          </a:xfrm>
        </p:spPr>
        <p:txBody>
          <a:bodyPr/>
          <a:lstStyle/>
          <a:p>
            <a:r>
              <a:rPr lang="zh-CN" altLang="en-US" dirty="0" smtClean="0"/>
              <a:t>机械手机械零部件的组成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85926"/>
            <a:ext cx="4732996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2357430"/>
            <a:ext cx="364330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4786322"/>
            <a:ext cx="2024041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2976" y="5000636"/>
            <a:ext cx="3988426" cy="166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214422"/>
            <a:ext cx="8229600" cy="457203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机械手技术参数指标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400" dirty="0" smtClean="0"/>
              <a:t>轴数：</a:t>
            </a:r>
            <a:r>
              <a:rPr lang="en-US" altLang="zh-CN" sz="2400" dirty="0" smtClean="0"/>
              <a:t>6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400" dirty="0" smtClean="0"/>
              <a:t>作用范围：</a:t>
            </a:r>
            <a:r>
              <a:rPr lang="en-US" altLang="zh-CN" sz="2400" dirty="0" smtClean="0"/>
              <a:t>0.5</a:t>
            </a:r>
            <a:r>
              <a:rPr lang="zh-CN" altLang="en-US" sz="2400" dirty="0" smtClean="0"/>
              <a:t>米</a:t>
            </a:r>
            <a:r>
              <a:rPr lang="en-US" altLang="zh-CN" sz="2400" dirty="0" smtClean="0"/>
              <a:t>~4</a:t>
            </a:r>
            <a:r>
              <a:rPr lang="zh-CN" altLang="en-US" sz="2400" dirty="0" smtClean="0"/>
              <a:t>米</a:t>
            </a:r>
            <a:endParaRPr lang="en-US" altLang="zh-CN" sz="2400" dirty="0" smtClean="0"/>
          </a:p>
          <a:p>
            <a:pPr>
              <a:buFont typeface="Wingdings" pitchFamily="2" charset="2"/>
              <a:buChar char="Ø"/>
            </a:pPr>
            <a:r>
              <a:rPr lang="zh-CN" altLang="en-US" sz="2400" dirty="0" smtClean="0"/>
              <a:t>重复精度：</a:t>
            </a:r>
            <a:r>
              <a:rPr lang="en-US" altLang="zh-CN" sz="2400" dirty="0" smtClean="0"/>
              <a:t>0.015mm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400" dirty="0" smtClean="0"/>
              <a:t>负荷：</a:t>
            </a:r>
            <a:r>
              <a:rPr lang="en-US" altLang="zh-CN" sz="2400" dirty="0" smtClean="0"/>
              <a:t>5Kg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400" dirty="0" smtClean="0"/>
              <a:t>自重：</a:t>
            </a:r>
            <a:r>
              <a:rPr lang="en-US" altLang="zh-CN" sz="2400" dirty="0" smtClean="0"/>
              <a:t>20Kg</a:t>
            </a:r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438" y="2357430"/>
            <a:ext cx="4041261" cy="348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5723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 smtClean="0"/>
              <a:t>控制系统</a:t>
            </a:r>
            <a:r>
              <a:rPr lang="en-US" altLang="zh-CN" dirty="0" smtClean="0"/>
              <a:t>---</a:t>
            </a:r>
            <a:r>
              <a:rPr lang="zh-CN" altLang="en-US" dirty="0" smtClean="0"/>
              <a:t>通过控制伺服电机来控制机器人的运动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000240"/>
            <a:ext cx="2756163" cy="3209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4286256"/>
            <a:ext cx="4429124" cy="1859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86182" y="2143116"/>
            <a:ext cx="4119586" cy="178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286248" y="6286520"/>
            <a:ext cx="375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支持</a:t>
            </a:r>
            <a:r>
              <a:rPr lang="en-US" altLang="zh-CN" dirty="0" smtClean="0"/>
              <a:t>PLC</a:t>
            </a:r>
            <a:r>
              <a:rPr lang="zh-CN" altLang="en-US" dirty="0" smtClean="0"/>
              <a:t>等各种总线系统与外部通信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00166" y="4214818"/>
            <a:ext cx="2211387" cy="218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机器人的系统和结构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57230"/>
          </a:xfrm>
        </p:spPr>
        <p:txBody>
          <a:bodyPr/>
          <a:lstStyle/>
          <a:p>
            <a:r>
              <a:rPr lang="zh-CN" altLang="en-US" dirty="0" smtClean="0"/>
              <a:t>手持操作器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72198" y="3786190"/>
            <a:ext cx="934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dirty="0" smtClean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zh-CN" altLang="en-US" dirty="0" smtClean="0"/>
              <a:t>编程</a:t>
            </a:r>
            <a:endParaRPr lang="en-US" altLang="zh-CN" dirty="0" smtClean="0"/>
          </a:p>
          <a:p>
            <a:pPr>
              <a:buFont typeface="Wingdings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 smtClean="0"/>
              <a:t>急停</a:t>
            </a:r>
            <a:endParaRPr lang="en-US" altLang="zh-CN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357430"/>
            <a:ext cx="4695825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642</Words>
  <Application>Microsoft Office PowerPoint</Application>
  <PresentationFormat>全屏显示(4:3)</PresentationFormat>
  <Paragraphs>128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机器人的系统和结构</vt:lpstr>
      <vt:lpstr>实例：KR 300-2 PA 卸码垛机器人</vt:lpstr>
      <vt:lpstr>实例：LBR iiwa 机器人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机器人的系统和结构</dc:title>
  <dc:creator>think</dc:creator>
  <cp:lastModifiedBy>think</cp:lastModifiedBy>
  <cp:revision>6</cp:revision>
  <dcterms:created xsi:type="dcterms:W3CDTF">2018-11-19T06:28:00Z</dcterms:created>
  <dcterms:modified xsi:type="dcterms:W3CDTF">2018-11-19T07:36:51Z</dcterms:modified>
</cp:coreProperties>
</file>